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0"/>
  </p:notesMasterIdLst>
  <p:sldIdLst>
    <p:sldId id="256" r:id="rId4"/>
    <p:sldId id="273" r:id="rId5"/>
    <p:sldId id="274" r:id="rId6"/>
    <p:sldId id="275" r:id="rId7"/>
    <p:sldId id="286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63" r:id="rId19"/>
    <p:sldId id="258" r:id="rId20"/>
    <p:sldId id="270" r:id="rId21"/>
    <p:sldId id="259" r:id="rId22"/>
    <p:sldId id="260" r:id="rId23"/>
    <p:sldId id="287" r:id="rId24"/>
    <p:sldId id="267" r:id="rId25"/>
    <p:sldId id="289" r:id="rId26"/>
    <p:sldId id="288" r:id="rId27"/>
    <p:sldId id="294" r:id="rId28"/>
    <p:sldId id="262" r:id="rId29"/>
    <p:sldId id="272" r:id="rId30"/>
    <p:sldId id="290" r:id="rId31"/>
    <p:sldId id="291" r:id="rId32"/>
    <p:sldId id="268" r:id="rId33"/>
    <p:sldId id="271" r:id="rId34"/>
    <p:sldId id="292" r:id="rId35"/>
    <p:sldId id="293" r:id="rId36"/>
    <p:sldId id="261" r:id="rId37"/>
    <p:sldId id="266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C8E954-519F-4500-AF0F-D14B9ED09131}">
          <p14:sldIdLst>
            <p14:sldId id="256"/>
          </p14:sldIdLst>
        </p14:section>
        <p14:section name="HSRW" id="{5F459540-256B-49B6-9C77-2FAEA700C047}">
          <p14:sldIdLst>
            <p14:sldId id="273"/>
            <p14:sldId id="274"/>
            <p14:sldId id="275"/>
            <p14:sldId id="286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LatiNet" id="{C11ECAE7-0232-4293-9A50-4CC61E7EF046}">
          <p14:sldIdLst>
            <p14:sldId id="263"/>
            <p14:sldId id="258"/>
          </p14:sldIdLst>
        </p14:section>
        <p14:section name="Motivation" id="{C830D3B8-EDA3-43A9-8636-FEAD2773DBEB}">
          <p14:sldIdLst>
            <p14:sldId id="270"/>
          </p14:sldIdLst>
        </p14:section>
        <p14:section name="EOLab" id="{AB9FC2AA-E989-48B3-B532-9573FDF5C737}">
          <p14:sldIdLst>
            <p14:sldId id="259"/>
            <p14:sldId id="260"/>
          </p14:sldIdLst>
        </p14:section>
        <p14:section name="Content" id="{4E022FDF-CE03-4E47-B90E-D1548DAAAD82}">
          <p14:sldIdLst>
            <p14:sldId id="287"/>
            <p14:sldId id="267"/>
            <p14:sldId id="289"/>
            <p14:sldId id="288"/>
            <p14:sldId id="294"/>
            <p14:sldId id="262"/>
            <p14:sldId id="272"/>
            <p14:sldId id="290"/>
            <p14:sldId id="291"/>
            <p14:sldId id="268"/>
            <p14:sldId id="271"/>
            <p14:sldId id="292"/>
            <p14:sldId id="293"/>
            <p14:sldId id="261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54623-2210-41EF-87F9-E1C807CD1E8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04960-FEBB-4185-912C-480FF8542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520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D7D3-55F5-43DC-8E1C-D38A42ED31D2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58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55D7D3-55F5-43DC-8E1C-D38A42ED31D2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13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48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0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082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6820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815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336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2891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477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171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8722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267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646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1751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4617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3069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2607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4039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0092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1183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41215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0651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1777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1103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0830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2106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8719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608227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55A"/>
          </a:solidFill>
          <a:ln>
            <a:solidFill>
              <a:srgbClr val="282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 rotWithShape="1">
          <a:blip r:embed="rId2"/>
          <a:srcRect l="689" t="2958" r="689"/>
          <a:stretch/>
        </p:blipFill>
        <p:spPr>
          <a:xfrm>
            <a:off x="-36576" y="64008"/>
            <a:ext cx="12289536" cy="13015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5" y="268536"/>
            <a:ext cx="1901549" cy="7903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575733" y="2047875"/>
            <a:ext cx="10433051" cy="4192588"/>
          </a:xfrm>
        </p:spPr>
        <p:txBody>
          <a:bodyPr>
            <a:normAutofit/>
          </a:bodyPr>
          <a:lstStyle>
            <a:lvl1pPr marL="2286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2pPr>
            <a:lvl3pPr marL="11430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3pPr>
            <a:lvl4pPr marL="16002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4pPr>
            <a:lvl5pPr marL="2057400" indent="-228600">
              <a:buClr>
                <a:schemeClr val="bg1"/>
              </a:buClr>
              <a:buFont typeface="Wingdings" panose="05000000000000000000" pitchFamily="2" charset="2"/>
              <a:buChar char="§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Inhalt 1</a:t>
            </a:r>
          </a:p>
          <a:p>
            <a:pPr lvl="0"/>
            <a:r>
              <a:rPr lang="de-DE" dirty="0"/>
              <a:t>Inhalt 2</a:t>
            </a:r>
          </a:p>
          <a:p>
            <a:pPr lvl="0"/>
            <a:r>
              <a:rPr lang="de-DE" dirty="0"/>
              <a:t>Inhalt 3</a:t>
            </a:r>
          </a:p>
          <a:p>
            <a:pPr lvl="0"/>
            <a:r>
              <a:rPr lang="de-DE" dirty="0"/>
              <a:t>Inhalt 4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575734" y="1315611"/>
            <a:ext cx="8337447" cy="732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de-DE" sz="2400" b="1" cap="all" dirty="0">
                <a:solidFill>
                  <a:prstClr val="white"/>
                </a:solidFill>
              </a:rPr>
              <a:t>INHALT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74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55A"/>
          </a:solidFill>
          <a:ln>
            <a:solidFill>
              <a:srgbClr val="282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1709740"/>
            <a:ext cx="10515600" cy="2852737"/>
          </a:xfrm>
        </p:spPr>
        <p:txBody>
          <a:bodyPr anchor="ctr">
            <a:normAutofit/>
          </a:bodyPr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InhaltsPUNKT</a:t>
            </a:r>
            <a:r>
              <a:rPr lang="de-DE" dirty="0"/>
              <a:t>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/>
          <a:srcRect l="689" t="2958" r="689"/>
          <a:stretch/>
        </p:blipFill>
        <p:spPr>
          <a:xfrm>
            <a:off x="-36576" y="64008"/>
            <a:ext cx="12289536" cy="13015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5" y="268536"/>
            <a:ext cx="1901549" cy="79032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78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 Technologie &amp; Bionik_Titel &amp; ganz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058864"/>
            <a:ext cx="12192000" cy="57991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cap="all" baseline="0"/>
            </a:lvl1pPr>
          </a:lstStyle>
          <a:p>
            <a:r>
              <a:rPr lang="de-DE" dirty="0"/>
              <a:t>TITEL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EE7F00"/>
          </a:solidFill>
          <a:ln>
            <a:solidFill>
              <a:srgbClr val="EE7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1" y="268536"/>
            <a:ext cx="2202324" cy="790328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8892117" y="1058863"/>
            <a:ext cx="3299883" cy="290512"/>
          </a:xfrm>
          <a:solidFill>
            <a:srgbClr val="EE7F00"/>
          </a:solidFill>
          <a:ln>
            <a:solidFill>
              <a:srgbClr val="EE7F00"/>
            </a:solidFill>
          </a:ln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38601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 Life Sciences_Titel &amp;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7AB51D"/>
          </a:solidFill>
          <a:ln>
            <a:solidFill>
              <a:srgbClr val="7AB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1" y="268536"/>
            <a:ext cx="2202324" cy="790328"/>
          </a:xfrm>
          <a:prstGeom prst="rect">
            <a:avLst/>
          </a:prstGeom>
        </p:spPr>
      </p:pic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cap="all" baseline="0"/>
            </a:lvl1pPr>
          </a:lstStyle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63292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 Life Sciences_Titel &amp; ganz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058864"/>
            <a:ext cx="12192000" cy="57991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cap="all" baseline="0"/>
            </a:lvl1pPr>
          </a:lstStyle>
          <a:p>
            <a:r>
              <a:rPr lang="de-DE" dirty="0"/>
              <a:t>TITEL DURCH KLICKEN BEARBEITEN</a:t>
            </a:r>
            <a:endParaRPr lang="en-US" dirty="0"/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7AB51D"/>
          </a:solidFill>
          <a:ln>
            <a:solidFill>
              <a:srgbClr val="7AB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1" y="268536"/>
            <a:ext cx="2202324" cy="790328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8892117" y="1058863"/>
            <a:ext cx="3299883" cy="290512"/>
          </a:xfrm>
          <a:solidFill>
            <a:srgbClr val="7AB51D"/>
          </a:solid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038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 Gesellschaft &amp; Ökonomie_Titel &amp; ganz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058864"/>
            <a:ext cx="12192000" cy="57991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cap="all" baseline="0"/>
            </a:lvl1pPr>
          </a:lstStyle>
          <a:p>
            <a:r>
              <a:rPr lang="de-DE" dirty="0"/>
              <a:t>TITEL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E2001A"/>
          </a:solidFill>
          <a:ln>
            <a:solidFill>
              <a:srgbClr val="E2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1" y="268536"/>
            <a:ext cx="2202324" cy="790328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8892117" y="1058863"/>
            <a:ext cx="3299883" cy="290512"/>
          </a:xfrm>
          <a:solidFill>
            <a:srgbClr val="E2001A"/>
          </a:solidFill>
          <a:ln>
            <a:solidFill>
              <a:srgbClr val="E2001A"/>
            </a:solidFill>
          </a:ln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622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0332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 Kommunikation &amp; Umwelt_Titel &amp; ganz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0" y="1058864"/>
            <a:ext cx="12192000" cy="57991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>
            <a:lvl1pPr>
              <a:defRPr cap="all" baseline="0"/>
            </a:lvl1pPr>
          </a:lstStyle>
          <a:p>
            <a:r>
              <a:rPr lang="de-DE" dirty="0"/>
              <a:t>TITEL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00AFC8"/>
          </a:solidFill>
          <a:ln>
            <a:solidFill>
              <a:srgbClr val="00A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01" y="268536"/>
            <a:ext cx="2202324" cy="790328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8892117" y="1058863"/>
            <a:ext cx="3299883" cy="290512"/>
          </a:xfrm>
          <a:solidFill>
            <a:srgbClr val="00AFC8"/>
          </a:solidFill>
          <a:ln>
            <a:solidFill>
              <a:srgbClr val="00AFC8"/>
            </a:solidFill>
          </a:ln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06129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55A"/>
          </a:solidFill>
          <a:ln>
            <a:solidFill>
              <a:srgbClr val="2825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/>
          <a:srcRect l="689" t="2958" r="689"/>
          <a:stretch/>
        </p:blipFill>
        <p:spPr>
          <a:xfrm>
            <a:off x="-36576" y="64008"/>
            <a:ext cx="12289536" cy="130155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99" y="268536"/>
            <a:ext cx="1850726" cy="790328"/>
          </a:xfrm>
          <a:prstGeom prst="rect">
            <a:avLst/>
          </a:prstGeom>
        </p:spPr>
      </p:pic>
      <p:sp>
        <p:nvSpPr>
          <p:cNvPr id="6" name="Textfeld 5"/>
          <p:cNvSpPr txBox="1"/>
          <p:nvPr userDrawn="1"/>
        </p:nvSpPr>
        <p:spPr>
          <a:xfrm>
            <a:off x="960000" y="2208374"/>
            <a:ext cx="9540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4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RHINE-WAAL UNIVERSITY</a:t>
            </a:r>
          </a:p>
        </p:txBody>
      </p:sp>
      <p:sp>
        <p:nvSpPr>
          <p:cNvPr id="8" name="Rechteck 7"/>
          <p:cNvSpPr/>
          <p:nvPr userDrawn="1"/>
        </p:nvSpPr>
        <p:spPr>
          <a:xfrm>
            <a:off x="5944992" y="3648373"/>
            <a:ext cx="5951085" cy="1524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de-DE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Kamp-Lintfort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Friedrich-Heinrich-Allee 25 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47475 Kamp-Lintfort 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Tel.: +49 2842 908 25 – 0</a:t>
            </a:r>
          </a:p>
          <a:p>
            <a:endParaRPr lang="de-DE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960000" y="3648373"/>
            <a:ext cx="4500000" cy="2565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de-DE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Campus Kleve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Marie-Curie-Straße 1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47533 Kleve 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Tel.: +49 2821 806 73 – 0</a:t>
            </a:r>
          </a:p>
          <a:p>
            <a:endParaRPr lang="de-DE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info@hochschule-rhein-waal.de</a:t>
            </a:r>
          </a:p>
          <a:p>
            <a:r>
              <a:rPr lang="de-DE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www.hochschule-rhein-waal.de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6387332" y="5272514"/>
            <a:ext cx="3372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</a:t>
            </a:r>
            <a:r>
              <a:rPr lang="de-DE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Twitter:            www.twitter.com/hsrheinwaal</a:t>
            </a:r>
          </a:p>
        </p:txBody>
      </p:sp>
      <p:sp>
        <p:nvSpPr>
          <p:cNvPr id="13" name="Textfeld 12"/>
          <p:cNvSpPr txBox="1"/>
          <p:nvPr userDrawn="1"/>
        </p:nvSpPr>
        <p:spPr>
          <a:xfrm>
            <a:off x="6413794" y="5806498"/>
            <a:ext cx="467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de-DE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Facebook:</a:t>
            </a:r>
            <a:b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www.facebook.de/hochschulerheinwaal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6413794" y="6349183"/>
            <a:ext cx="4671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</a:t>
            </a:r>
            <a:r>
              <a:rPr lang="de-DE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</a:t>
            </a: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Instagram:</a:t>
            </a:r>
            <a:b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www.instagram.com/hsrheinwaal</a:t>
            </a:r>
            <a:r>
              <a:rPr lang="de-DE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de-DE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0" t="74609"/>
          <a:stretch/>
        </p:blipFill>
        <p:spPr>
          <a:xfrm>
            <a:off x="5865628" y="5271904"/>
            <a:ext cx="485129" cy="3708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2" t="75196" r="32359"/>
          <a:stretch/>
        </p:blipFill>
        <p:spPr>
          <a:xfrm>
            <a:off x="5865627" y="5819991"/>
            <a:ext cx="548168" cy="3708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38" r="67236"/>
          <a:stretch/>
        </p:blipFill>
        <p:spPr>
          <a:xfrm>
            <a:off x="5922414" y="6360545"/>
            <a:ext cx="504417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900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70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013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589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49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7497C-8AAC-4BE4-9904-7A1C5CCCA9F9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BB48F-46C9-4DF3-A97B-A6BA2FFF7B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0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199752"/>
            <a:ext cx="10515600" cy="1074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429966"/>
            <a:ext cx="10515600" cy="4746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726AE-E6B8-42C7-AD19-2074C658CEDA}" type="datetimeFigureOut">
              <a:rPr lang="de-CH" smtClean="0"/>
              <a:t>23.11.2023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6E092-449F-4079-A989-6AF6E46CBEFD}" type="slidenum">
              <a:rPr lang="de-CH" smtClean="0"/>
              <a:t>‹#›</a:t>
            </a:fld>
            <a:endParaRPr lang="de-CH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712" y="6013316"/>
            <a:ext cx="703634" cy="7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33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9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38429"/>
            <a:ext cx="10515600" cy="473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Slide </a:t>
            </a:r>
            <a:fld id="{0753A8C2-EDA5-4976-A277-C2EDB09FCDEA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L-Form 6"/>
          <p:cNvSpPr/>
          <p:nvPr userDrawn="1"/>
        </p:nvSpPr>
        <p:spPr>
          <a:xfrm flipH="1" flipV="1">
            <a:off x="0" y="0"/>
            <a:ext cx="12192000" cy="1350158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776" y="268536"/>
            <a:ext cx="1901548" cy="7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5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eolab.de/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hyperlink" Target="http://www.hsrw.e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eelingcurve.ucsd.edu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eelingcurve.ucsd.edu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owyourstripes.inf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howyourstripes.inf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howyourstripes.inf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AEMET_Esp/status/1667039918042886147?s=20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ition.cnn.com/2023/10/24/weather/hurricane-otis-acapulco-mexico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jazeera.com/gallery/2023/10/27/hurricane-otis-leaves-trail-of-destruction-in-mexicos-acapulc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immersive/d41586-023-02599-1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d41586-023-03469-6#:~:text=The%20rainforest%20has%20experienced%20dry,Ni%C3%B1o%20is%20just%20getting%20start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org/data_visualization/extreme-temperatures-in-brazil-will-be-too-hot-to-live-in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howyourstripes.inf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ruesize.co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Geospatio</a:t>
            </a:r>
            <a:r>
              <a:rPr lang="en-GB" dirty="0" smtClean="0"/>
              <a:t>-Temporal Data Management and Visualization with </a:t>
            </a:r>
            <a:r>
              <a:rPr lang="en-GB" dirty="0" err="1" smtClean="0"/>
              <a:t>PostGIS</a:t>
            </a:r>
            <a:r>
              <a:rPr lang="en-GB" dirty="0" smtClean="0"/>
              <a:t>, QGIS and Python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683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sz="3200" dirty="0" err="1" smtClean="0"/>
              <a:t>Dr.</a:t>
            </a:r>
            <a:r>
              <a:rPr lang="en-GB" sz="3200" dirty="0" smtClean="0"/>
              <a:t> Rolf Becker</a:t>
            </a:r>
          </a:p>
          <a:p>
            <a:r>
              <a:rPr lang="en-GB" sz="3200" dirty="0" smtClean="0"/>
              <a:t>Clein Sarmiento</a:t>
            </a:r>
          </a:p>
          <a:p>
            <a:r>
              <a:rPr lang="en-GB" sz="3200" dirty="0" smtClean="0"/>
              <a:t>Rhine-Waal University of Applied Sciences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631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20" y="1087426"/>
            <a:ext cx="5073443" cy="5770574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91208-A40F-DC45-B592-D2819D46A4E9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A1FEEFC0-2D6C-C241-AC5E-22018A9B5404}"/>
              </a:ext>
            </a:extLst>
          </p:cNvPr>
          <p:cNvGrpSpPr/>
          <p:nvPr/>
        </p:nvGrpSpPr>
        <p:grpSpPr>
          <a:xfrm>
            <a:off x="0" y="1082766"/>
            <a:ext cx="9159472" cy="5775233"/>
            <a:chOff x="-1" y="-21623"/>
            <a:chExt cx="8884798" cy="6901247"/>
          </a:xfrm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CF79270D-6974-2349-9C66-7FA11DE3BE82}"/>
                </a:ext>
              </a:extLst>
            </p:cNvPr>
            <p:cNvSpPr/>
            <p:nvPr/>
          </p:nvSpPr>
          <p:spPr>
            <a:xfrm>
              <a:off x="-1" y="-21623"/>
              <a:ext cx="6941191" cy="69012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Parallelogram 7">
              <a:extLst>
                <a:ext uri="{FF2B5EF4-FFF2-40B4-BE49-F238E27FC236}">
                  <a16:creationId xmlns:a16="http://schemas.microsoft.com/office/drawing/2014/main" id="{CF6C0927-0659-1945-811D-302BA31899B3}"/>
                </a:ext>
              </a:extLst>
            </p:cNvPr>
            <p:cNvSpPr/>
            <p:nvPr/>
          </p:nvSpPr>
          <p:spPr>
            <a:xfrm flipH="1">
              <a:off x="5224393" y="-21623"/>
              <a:ext cx="3660404" cy="6901247"/>
            </a:xfrm>
            <a:prstGeom prst="parallelogram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L-Form 10"/>
          <p:cNvSpPr/>
          <p:nvPr/>
        </p:nvSpPr>
        <p:spPr>
          <a:xfrm flipH="1" flipV="1">
            <a:off x="3042965" y="-1"/>
            <a:ext cx="9144000" cy="1335153"/>
          </a:xfrm>
          <a:prstGeom prst="corner">
            <a:avLst>
              <a:gd name="adj1" fmla="val 80662"/>
              <a:gd name="adj2" fmla="val 182629"/>
            </a:avLst>
          </a:prstGeom>
          <a:solidFill>
            <a:srgbClr val="282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936" y="191719"/>
            <a:ext cx="1651743" cy="790328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2EABFF43-A2AB-E84E-9970-749A14791878}"/>
              </a:ext>
            </a:extLst>
          </p:cNvPr>
          <p:cNvSpPr/>
          <p:nvPr/>
        </p:nvSpPr>
        <p:spPr>
          <a:xfrm>
            <a:off x="123825" y="1936998"/>
            <a:ext cx="8877300" cy="4835053"/>
          </a:xfrm>
          <a:custGeom>
            <a:avLst/>
            <a:gdLst>
              <a:gd name="connsiteX0" fmla="*/ 0 w 8542751"/>
              <a:gd name="connsiteY0" fmla="*/ 0 h 6889315"/>
              <a:gd name="connsiteX1" fmla="*/ 0 w 8542751"/>
              <a:gd name="connsiteY1" fmla="*/ 6889315 h 6889315"/>
              <a:gd name="connsiteX2" fmla="*/ 8542751 w 8542751"/>
              <a:gd name="connsiteY2" fmla="*/ 6889315 h 6889315"/>
              <a:gd name="connsiteX3" fmla="*/ 7603299 w 8542751"/>
              <a:gd name="connsiteY3" fmla="*/ 50104 h 6889315"/>
              <a:gd name="connsiteX4" fmla="*/ 0 w 8542751"/>
              <a:gd name="connsiteY4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2751" h="6889315">
                <a:moveTo>
                  <a:pt x="0" y="0"/>
                </a:moveTo>
                <a:lnTo>
                  <a:pt x="0" y="6889315"/>
                </a:lnTo>
                <a:lnTo>
                  <a:pt x="8542751" y="6889315"/>
                </a:lnTo>
                <a:lnTo>
                  <a:pt x="7603299" y="5010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Professor for Physics at HSRW (since 2010)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Earth Observation Lab, IoT Lab, Drone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Lab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Adjunct Professor at the University of Queensland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Member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of  European Assoc. of Remote Sens. Labs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R&amp;D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interests: Environmental monitoring systems, IoT, remote sensing with drones, machine learning, computer vision, AI at schools, educ. for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sust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. development (UN SDG)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&gt; 10 funded projects at HSRW, &gt; 5 Mio € fundable costs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Head of the DAAD cooperation project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LatiNet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Head of development for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env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. monitoring systems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at IMKO GmbH (2005 – 2009)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PhD at Karlsruhe Inst. of Tech. (Hydrology 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Electr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. Eng.)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" panose="020B0503020202020204" pitchFamily="34" charset="0"/>
                <a:ea typeface="+mn-ea"/>
                <a:cs typeface="+mn-cs"/>
              </a:rPr>
              <a:t>Thesis: development of a novel profiling soil moisture probe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A4FD08BF-2D31-4A4B-A4B5-9D9B77EB812F}"/>
              </a:ext>
            </a:extLst>
          </p:cNvPr>
          <p:cNvSpPr/>
          <p:nvPr/>
        </p:nvSpPr>
        <p:spPr>
          <a:xfrm>
            <a:off x="448344" y="1161777"/>
            <a:ext cx="438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Demi Bold" panose="020B0503020202020204" pitchFamily="34" charset="0"/>
                <a:ea typeface="+mn-ea"/>
                <a:cs typeface="+mn-cs"/>
              </a:rPr>
              <a:t>Dr.-Ing. Rolf Becker</a:t>
            </a:r>
          </a:p>
        </p:txBody>
      </p:sp>
    </p:spTree>
    <p:extLst>
      <p:ext uri="{BB962C8B-B14F-4D97-AF65-F5344CB8AC3E}">
        <p14:creationId xmlns:p14="http://schemas.microsoft.com/office/powerpoint/2010/main" val="917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Teaching / Applied Research – FOSS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Environmental Physics</a:t>
            </a:r>
          </a:p>
          <a:p>
            <a:r>
              <a:rPr lang="en-GB" sz="3200" dirty="0" smtClean="0"/>
              <a:t>Electrical Engineering</a:t>
            </a:r>
          </a:p>
          <a:p>
            <a:r>
              <a:rPr lang="en-GB" sz="3200" dirty="0" smtClean="0"/>
              <a:t>Scientific Programming / Data </a:t>
            </a:r>
            <a:r>
              <a:rPr lang="en-GB" sz="3200" dirty="0"/>
              <a:t>Engineering </a:t>
            </a:r>
            <a:r>
              <a:rPr lang="en-GB" sz="3200" dirty="0" smtClean="0"/>
              <a:t>with Python</a:t>
            </a:r>
          </a:p>
          <a:p>
            <a:r>
              <a:rPr lang="en-GB" sz="3200" dirty="0" err="1" smtClean="0"/>
              <a:t>Geospatio</a:t>
            </a:r>
            <a:r>
              <a:rPr lang="en-GB" sz="3200" dirty="0" smtClean="0"/>
              <a:t>-Temporal Data </a:t>
            </a:r>
            <a:r>
              <a:rPr lang="en-GB" sz="3200" dirty="0"/>
              <a:t>M</a:t>
            </a:r>
            <a:r>
              <a:rPr lang="en-GB" sz="3200" dirty="0" smtClean="0"/>
              <a:t>anagement</a:t>
            </a:r>
          </a:p>
          <a:p>
            <a:r>
              <a:rPr lang="en-GB" sz="3200" dirty="0" smtClean="0"/>
              <a:t>Environmental Monitoring Systems (DIY), Electronics</a:t>
            </a:r>
          </a:p>
          <a:p>
            <a:r>
              <a:rPr lang="en-GB" sz="3200" dirty="0" smtClean="0"/>
              <a:t>Drones </a:t>
            </a:r>
          </a:p>
          <a:p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Slide </a:t>
            </a:r>
            <a:fld id="{0753A8C2-EDA5-4976-A277-C2EDB09FCD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7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Our Team is responsible for three HSRW Labs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 smtClean="0"/>
              <a:t>Earth </a:t>
            </a:r>
            <a:r>
              <a:rPr lang="de-DE" b="1" dirty="0"/>
              <a:t>Observation </a:t>
            </a:r>
            <a:r>
              <a:rPr lang="de-DE" b="1" dirty="0" smtClean="0"/>
              <a:t>Lab</a:t>
            </a:r>
          </a:p>
          <a:p>
            <a:pPr lvl="1"/>
            <a:r>
              <a:rPr lang="de-DE" dirty="0" smtClean="0"/>
              <a:t>RS with drones, environmental monitoring, </a:t>
            </a:r>
            <a:br>
              <a:rPr lang="de-DE" dirty="0" smtClean="0"/>
            </a:br>
            <a:r>
              <a:rPr lang="de-DE" dirty="0" smtClean="0"/>
              <a:t>installed own compute cluster (Kubernetes, OpenDroneMap, etc.)</a:t>
            </a:r>
          </a:p>
          <a:p>
            <a:r>
              <a:rPr lang="de-DE" b="1" dirty="0" err="1" smtClean="0"/>
              <a:t>Drone</a:t>
            </a:r>
            <a:r>
              <a:rPr lang="de-DE" b="1" dirty="0" smtClean="0"/>
              <a:t> Lab</a:t>
            </a:r>
          </a:p>
          <a:p>
            <a:pPr lvl="1"/>
            <a:r>
              <a:rPr lang="de-DE" dirty="0" smtClean="0"/>
              <a:t>Development of utility </a:t>
            </a:r>
            <a:r>
              <a:rPr lang="de-DE" dirty="0"/>
              <a:t>d</a:t>
            </a:r>
            <a:r>
              <a:rPr lang="de-DE" dirty="0" smtClean="0"/>
              <a:t>rones, drones for education, SLAM, AI</a:t>
            </a:r>
          </a:p>
          <a:p>
            <a:r>
              <a:rPr lang="de-DE" b="1" dirty="0" smtClean="0"/>
              <a:t>IoT Lab</a:t>
            </a:r>
          </a:p>
          <a:p>
            <a:pPr lvl="1"/>
            <a:r>
              <a:rPr lang="de-DE" dirty="0" smtClean="0"/>
              <a:t>Development of sensor systems, from sensors via spatio-temporal databases to dashboards 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/>
              <a:t> </a:t>
            </a:r>
            <a:r>
              <a:rPr lang="de-DE" b="1" dirty="0" smtClean="0"/>
              <a:t>           </a:t>
            </a:r>
            <a:r>
              <a:rPr lang="de-DE" b="1" dirty="0" smtClean="0">
                <a:hlinkClick r:id="rId2"/>
              </a:rPr>
              <a:t>www.eolab.de</a:t>
            </a:r>
            <a:r>
              <a:rPr lang="de-DE" b="1" dirty="0" smtClean="0"/>
              <a:t> </a:t>
            </a:r>
            <a:endParaRPr lang="de-DE" b="1" dirty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32861"/>
            <a:ext cx="999744" cy="9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4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Studienverlauf </a:t>
            </a:r>
            <a:r>
              <a:rPr lang="de-DE" dirty="0" smtClean="0"/>
              <a:t>Bachelor (Vollzeit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Folie </a:t>
            </a:r>
            <a:fld id="{0753A8C2-EDA5-4976-A277-C2EDB09FCD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2014369" y="1894463"/>
            <a:ext cx="8153437" cy="3698593"/>
            <a:chOff x="337079" y="1558158"/>
            <a:chExt cx="9054001" cy="3883522"/>
          </a:xfrm>
          <a:solidFill>
            <a:srgbClr val="28255A"/>
          </a:solidFill>
        </p:grpSpPr>
        <p:sp>
          <p:nvSpPr>
            <p:cNvPr id="8" name="Abgerundetes Rechteck 7"/>
            <p:cNvSpPr/>
            <p:nvPr/>
          </p:nvSpPr>
          <p:spPr>
            <a:xfrm>
              <a:off x="337080" y="2845963"/>
              <a:ext cx="4497331" cy="71820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28255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Grundlagenmodule</a:t>
              </a:r>
            </a:p>
          </p:txBody>
        </p:sp>
        <p:sp>
          <p:nvSpPr>
            <p:cNvPr id="9" name="Legende mit Pfeil nach unten 8"/>
            <p:cNvSpPr/>
            <p:nvPr/>
          </p:nvSpPr>
          <p:spPr>
            <a:xfrm>
              <a:off x="337079" y="1559656"/>
              <a:ext cx="1399170" cy="1058400"/>
            </a:xfrm>
            <a:prstGeom prst="downArrowCallout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1</a:t>
              </a:r>
            </a:p>
          </p:txBody>
        </p:sp>
        <p:sp>
          <p:nvSpPr>
            <p:cNvPr id="10" name="Legende mit Pfeil nach unten 9"/>
            <p:cNvSpPr/>
            <p:nvPr/>
          </p:nvSpPr>
          <p:spPr>
            <a:xfrm>
              <a:off x="1886160" y="1558280"/>
              <a:ext cx="1399170" cy="1058400"/>
            </a:xfrm>
            <a:prstGeom prst="downArrowCallout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2</a:t>
              </a:r>
            </a:p>
          </p:txBody>
        </p:sp>
        <p:sp>
          <p:nvSpPr>
            <p:cNvPr id="11" name="Legende mit Pfeil nach unten 10"/>
            <p:cNvSpPr/>
            <p:nvPr/>
          </p:nvSpPr>
          <p:spPr>
            <a:xfrm>
              <a:off x="3435240" y="1558158"/>
              <a:ext cx="1399170" cy="1058400"/>
            </a:xfrm>
            <a:prstGeom prst="downArrowCallout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3</a:t>
              </a:r>
            </a:p>
          </p:txBody>
        </p:sp>
        <p:sp>
          <p:nvSpPr>
            <p:cNvPr id="12" name="Legende mit Pfeil nach unten 11"/>
            <p:cNvSpPr/>
            <p:nvPr/>
          </p:nvSpPr>
          <p:spPr>
            <a:xfrm>
              <a:off x="5395620" y="1558281"/>
              <a:ext cx="3995460" cy="1078630"/>
            </a:xfrm>
            <a:prstGeom prst="downArrowCallout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4 + 5</a:t>
              </a: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395620" y="2845963"/>
              <a:ext cx="1918861" cy="71820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28255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Weiterführende Module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452856" y="2845963"/>
              <a:ext cx="1918861" cy="718200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srgbClr val="28255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Wahlmodule</a:t>
              </a:r>
            </a:p>
          </p:txBody>
        </p:sp>
        <p:sp>
          <p:nvSpPr>
            <p:cNvPr id="15" name="Rechteck 14"/>
            <p:cNvSpPr/>
            <p:nvPr/>
          </p:nvSpPr>
          <p:spPr>
            <a:xfrm>
              <a:off x="2519264" y="3753163"/>
              <a:ext cx="6871816" cy="638435"/>
            </a:xfrm>
            <a:prstGeom prst="rect">
              <a:avLst/>
            </a:prstGeom>
            <a:solidFill>
              <a:srgbClr val="0088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Praktikum oder Auslandsstudiensemester (20 Wochen)</a:t>
              </a: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2519264" y="4541607"/>
              <a:ext cx="6871816" cy="900073"/>
            </a:xfrm>
            <a:prstGeom prst="rect">
              <a:avLst/>
            </a:prstGeom>
            <a:solidFill>
              <a:srgbClr val="0088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Bachelorarbeit (auch in Kooperation mit einem Unternehmen oder einer öffentlichen Einrichtung [3 Monate]) + Kolloquium</a:t>
              </a:r>
              <a:endPara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Pfeil nach rechts 16"/>
            <p:cNvSpPr/>
            <p:nvPr/>
          </p:nvSpPr>
          <p:spPr>
            <a:xfrm>
              <a:off x="337079" y="3677632"/>
              <a:ext cx="1800200" cy="798044"/>
            </a:xfrm>
            <a:prstGeom prst="rightArrow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6</a:t>
              </a:r>
            </a:p>
          </p:txBody>
        </p:sp>
        <p:sp>
          <p:nvSpPr>
            <p:cNvPr id="18" name="Pfeil nach rechts 17"/>
            <p:cNvSpPr/>
            <p:nvPr/>
          </p:nvSpPr>
          <p:spPr>
            <a:xfrm>
              <a:off x="337079" y="4575172"/>
              <a:ext cx="1800200" cy="798044"/>
            </a:xfrm>
            <a:prstGeom prst="rightArrow">
              <a:avLst/>
            </a:prstGeom>
            <a:grpFill/>
            <a:ln w="25400" cap="flat" cmpd="sng" algn="ctr">
              <a:solidFill>
                <a:srgbClr val="28255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3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Studienverlauf Master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Folie </a:t>
            </a:r>
            <a:fld id="{0753A8C2-EDA5-4976-A277-C2EDB09FCD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2218652" y="1937254"/>
            <a:ext cx="7765186" cy="3541184"/>
            <a:chOff x="1956001" y="2336089"/>
            <a:chExt cx="7765186" cy="3541184"/>
          </a:xfrm>
        </p:grpSpPr>
        <p:sp>
          <p:nvSpPr>
            <p:cNvPr id="7" name="Legende mit Pfeil nach unten 6"/>
            <p:cNvSpPr/>
            <p:nvPr/>
          </p:nvSpPr>
          <p:spPr>
            <a:xfrm>
              <a:off x="7243970" y="2339705"/>
              <a:ext cx="2477217" cy="986069"/>
            </a:xfrm>
            <a:prstGeom prst="downArrowCallout">
              <a:avLst/>
            </a:prstGeom>
            <a:solidFill>
              <a:srgbClr val="28255A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3</a:t>
              </a:r>
            </a:p>
          </p:txBody>
        </p:sp>
        <p:sp>
          <p:nvSpPr>
            <p:cNvPr id="8" name="Legende mit Pfeil nach unten 7"/>
            <p:cNvSpPr/>
            <p:nvPr/>
          </p:nvSpPr>
          <p:spPr>
            <a:xfrm>
              <a:off x="4433218" y="2336089"/>
              <a:ext cx="2477217" cy="986069"/>
            </a:xfrm>
            <a:prstGeom prst="downArrowCallout">
              <a:avLst/>
            </a:prstGeom>
            <a:solidFill>
              <a:srgbClr val="28255A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2</a:t>
              </a:r>
            </a:p>
          </p:txBody>
        </p:sp>
        <p:sp>
          <p:nvSpPr>
            <p:cNvPr id="9" name="Legende mit Pfeil nach unten 8"/>
            <p:cNvSpPr/>
            <p:nvPr/>
          </p:nvSpPr>
          <p:spPr>
            <a:xfrm>
              <a:off x="1956001" y="2339705"/>
              <a:ext cx="2477217" cy="986069"/>
            </a:xfrm>
            <a:prstGeom prst="downArrowCallout">
              <a:avLst/>
            </a:prstGeom>
            <a:solidFill>
              <a:srgbClr val="28255A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SEMESTER 1</a:t>
              </a:r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1956001" y="3526430"/>
              <a:ext cx="7765185" cy="2350843"/>
              <a:chOff x="-1261405" y="625751"/>
              <a:chExt cx="9495321" cy="3766438"/>
            </a:xfrm>
            <a:solidFill>
              <a:schemeClr val="bg1">
                <a:lumMod val="65000"/>
              </a:schemeClr>
            </a:solidFill>
          </p:grpSpPr>
          <p:sp>
            <p:nvSpPr>
              <p:cNvPr id="11" name="Abgerundetes Rechteck 10"/>
              <p:cNvSpPr/>
              <p:nvPr/>
            </p:nvSpPr>
            <p:spPr>
              <a:xfrm>
                <a:off x="-1261405" y="625754"/>
                <a:ext cx="6058315" cy="627499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28255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28255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Weiterführende Module</a:t>
                </a:r>
              </a:p>
            </p:txBody>
          </p:sp>
          <p:sp>
            <p:nvSpPr>
              <p:cNvPr id="12" name="Abgerundetes Rechteck 11"/>
              <p:cNvSpPr/>
              <p:nvPr/>
            </p:nvSpPr>
            <p:spPr>
              <a:xfrm>
                <a:off x="1767753" y="1558527"/>
                <a:ext cx="3029157" cy="627499"/>
              </a:xfrm>
              <a:prstGeom prst="roundRect">
                <a:avLst/>
              </a:prstGeom>
              <a:solidFill>
                <a:schemeClr val="bg1"/>
              </a:solidFill>
              <a:ln w="25400" cap="flat" cmpd="sng" algn="ctr">
                <a:solidFill>
                  <a:srgbClr val="28255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28255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Wahlmodule</a:t>
                </a:r>
              </a:p>
            </p:txBody>
          </p:sp>
          <p:sp>
            <p:nvSpPr>
              <p:cNvPr id="13" name="Rechteck 12"/>
              <p:cNvSpPr/>
              <p:nvPr/>
            </p:nvSpPr>
            <p:spPr>
              <a:xfrm>
                <a:off x="5204758" y="625751"/>
                <a:ext cx="3029158" cy="3766438"/>
              </a:xfrm>
              <a:prstGeom prst="rect">
                <a:avLst/>
              </a:prstGeom>
              <a:solidFill>
                <a:srgbClr val="0088C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Masterarbeit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(auch in Kooperation mit einem Unternehmen oder einer öffentlichen Einrichtung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[4 Monate])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+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Kolloquium</a:t>
                </a: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608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Schnittstellen zu Unternehmen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b="1" dirty="0" smtClean="0"/>
              <a:t>Praktikum</a:t>
            </a:r>
            <a:r>
              <a:rPr lang="de-DE" dirty="0" smtClean="0"/>
              <a:t> </a:t>
            </a:r>
            <a:r>
              <a:rPr lang="de-DE" dirty="0"/>
              <a:t>im Unternehmen</a:t>
            </a:r>
            <a:r>
              <a:rPr lang="de-DE" dirty="0" smtClean="0"/>
              <a:t> (6. Semester, 20 Wochen Vollzeit)</a:t>
            </a:r>
          </a:p>
          <a:p>
            <a:r>
              <a:rPr lang="de-DE" b="1" dirty="0" smtClean="0"/>
              <a:t>Abschlussarbeiten</a:t>
            </a:r>
            <a:r>
              <a:rPr lang="de-DE" dirty="0" smtClean="0"/>
              <a:t> im Unternehmen </a:t>
            </a:r>
            <a:br>
              <a:rPr lang="de-DE" dirty="0" smtClean="0"/>
            </a:br>
            <a:r>
              <a:rPr lang="de-DE" dirty="0" smtClean="0"/>
              <a:t>(ca. 3 Monate offizielle Bearbeitung)</a:t>
            </a:r>
          </a:p>
          <a:p>
            <a:pPr lvl="1"/>
            <a:r>
              <a:rPr lang="de-DE" sz="2800" dirty="0" smtClean="0"/>
              <a:t>Bachelor</a:t>
            </a:r>
          </a:p>
          <a:p>
            <a:pPr lvl="1"/>
            <a:r>
              <a:rPr lang="de-DE" sz="2800" dirty="0" smtClean="0"/>
              <a:t>Master</a:t>
            </a:r>
          </a:p>
          <a:p>
            <a:r>
              <a:rPr lang="de-DE" b="1" dirty="0"/>
              <a:t>Interdisziplinäre Studi-Projekte </a:t>
            </a:r>
            <a:r>
              <a:rPr lang="de-DE" dirty="0"/>
              <a:t>(5. Semester, 200 h pro </a:t>
            </a:r>
            <a:r>
              <a:rPr lang="de-DE" dirty="0" err="1"/>
              <a:t>Student:in</a:t>
            </a:r>
            <a:r>
              <a:rPr lang="de-DE" dirty="0"/>
              <a:t>)</a:t>
            </a:r>
          </a:p>
          <a:p>
            <a:r>
              <a:rPr lang="de-DE" b="1" dirty="0" smtClean="0"/>
              <a:t>Studierenden-Projekte</a:t>
            </a:r>
            <a:r>
              <a:rPr lang="de-DE" dirty="0" smtClean="0"/>
              <a:t>: externe Themen in Vorlesungen setzen</a:t>
            </a:r>
          </a:p>
          <a:p>
            <a:r>
              <a:rPr lang="de-DE" b="1" dirty="0" smtClean="0"/>
              <a:t>Gemeinsame F&amp;E-Projekte</a:t>
            </a:r>
            <a:r>
              <a:rPr lang="de-DE" dirty="0" smtClean="0"/>
              <a:t> (z.B. über HSRW-Transfer-Stelle ZFIT)</a:t>
            </a:r>
          </a:p>
          <a:p>
            <a:pPr lvl="1"/>
            <a:r>
              <a:rPr lang="de-DE" sz="2800" dirty="0" smtClean="0"/>
              <a:t>Öffentlich gefördert</a:t>
            </a:r>
          </a:p>
          <a:p>
            <a:pPr lvl="1"/>
            <a:r>
              <a:rPr lang="de-DE" sz="2800" dirty="0" smtClean="0"/>
              <a:t>Privat finanziert: Auftrags-F&amp;E</a:t>
            </a:r>
            <a:endParaRPr lang="de-CH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Folie </a:t>
            </a:r>
            <a:fld id="{0753A8C2-EDA5-4976-A277-C2EDB09FCD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7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DAAD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661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True Size Of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12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72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Team: Mission and Vision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EO Lab, IoT Lab, Drone Lab, Green Fab Lab </a:t>
            </a:r>
          </a:p>
          <a:p>
            <a:r>
              <a:rPr lang="en-GB" dirty="0" smtClean="0"/>
              <a:t>Mission / Vision</a:t>
            </a:r>
          </a:p>
          <a:p>
            <a:r>
              <a:rPr lang="en-GB" dirty="0" smtClean="0"/>
              <a:t>3</a:t>
            </a:r>
            <a:r>
              <a:rPr lang="en-GB" baseline="30000" dirty="0" smtClean="0"/>
              <a:t>rd</a:t>
            </a:r>
            <a:r>
              <a:rPr lang="en-GB" dirty="0" smtClean="0"/>
              <a:t> Mission</a:t>
            </a:r>
          </a:p>
          <a:p>
            <a:r>
              <a:rPr lang="en-GB" dirty="0" smtClean="0"/>
              <a:t>Technology for the common good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5536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822977" y="569407"/>
            <a:ext cx="7842114" cy="1074572"/>
          </a:xfrm>
        </p:spPr>
        <p:txBody>
          <a:bodyPr>
            <a:noAutofit/>
          </a:bodyPr>
          <a:lstStyle/>
          <a:p>
            <a:pPr algn="ctr"/>
            <a:r>
              <a:rPr lang="de-DE" b="1" dirty="0" smtClean="0"/>
              <a:t>HSRW – Two Campuses</a:t>
            </a:r>
            <a:endParaRPr lang="de-CH" dirty="0"/>
          </a:p>
        </p:txBody>
      </p:sp>
      <p:sp>
        <p:nvSpPr>
          <p:cNvPr id="20" name="Inhaltsplatzhalter 19"/>
          <p:cNvSpPr>
            <a:spLocks noGrp="1"/>
          </p:cNvSpPr>
          <p:nvPr>
            <p:ph sz="half" idx="1"/>
          </p:nvPr>
        </p:nvSpPr>
        <p:spPr>
          <a:xfrm>
            <a:off x="838200" y="5621536"/>
            <a:ext cx="5181600" cy="49716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Campus Kleve</a:t>
            </a:r>
            <a:endParaRPr lang="de-CH" dirty="0"/>
          </a:p>
        </p:txBody>
      </p:sp>
      <p:sp>
        <p:nvSpPr>
          <p:cNvPr id="21" name="Inhaltsplatzhalter 20"/>
          <p:cNvSpPr>
            <a:spLocks noGrp="1"/>
          </p:cNvSpPr>
          <p:nvPr>
            <p:ph sz="half" idx="2"/>
          </p:nvPr>
        </p:nvSpPr>
        <p:spPr>
          <a:xfrm>
            <a:off x="6172200" y="5621536"/>
            <a:ext cx="5181600" cy="49716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Campus Kamp-Lintfort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Folie </a:t>
            </a:r>
            <a:fld id="{0753A8C2-EDA5-4976-A277-C2EDB09FCDE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" t="14693" r="16289" b="1973"/>
          <a:stretch/>
        </p:blipFill>
        <p:spPr>
          <a:xfrm>
            <a:off x="838202" y="2159547"/>
            <a:ext cx="5105400" cy="3403627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t="1444" r="6339" b="1316"/>
          <a:stretch/>
        </p:blipFill>
        <p:spPr>
          <a:xfrm>
            <a:off x="6275917" y="2159547"/>
            <a:ext cx="5038971" cy="3403627"/>
          </a:xfrm>
          <a:prstGeom prst="rect">
            <a:avLst/>
          </a:prstGeom>
        </p:spPr>
      </p:pic>
      <p:sp>
        <p:nvSpPr>
          <p:cNvPr id="22" name="Inhaltsplatzhalter 19"/>
          <p:cNvSpPr txBox="1">
            <a:spLocks/>
          </p:cNvSpPr>
          <p:nvPr/>
        </p:nvSpPr>
        <p:spPr>
          <a:xfrm>
            <a:off x="4692736" y="6177936"/>
            <a:ext cx="2836471" cy="497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www.hsrw.eu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de-CH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640px-Hochschule_Rhein-Waal-logo.svg.png (640×307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80" y="248823"/>
            <a:ext cx="3090086" cy="148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11353800" y="5870118"/>
            <a:ext cx="747409" cy="919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75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" y="132142"/>
            <a:ext cx="12173013" cy="6593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-1145139" y="4575661"/>
            <a:ext cx="3137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https://keelingcurve.ucsd.edu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80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Keeling Curve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536210" y="6331890"/>
            <a:ext cx="3137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https://keelingcurve.ucsd.edu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26" name="Picture 2" descr="mlo_full_record.png (1037×5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84" y="1414463"/>
            <a:ext cx="98774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54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218" y="-83974"/>
            <a:ext cx="12440434" cy="6996920"/>
          </a:xfrm>
        </p:spPr>
      </p:pic>
      <p:sp>
        <p:nvSpPr>
          <p:cNvPr id="5" name="Rectangle 4"/>
          <p:cNvSpPr/>
          <p:nvPr/>
        </p:nvSpPr>
        <p:spPr>
          <a:xfrm>
            <a:off x="1900712" y="1223824"/>
            <a:ext cx="30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https://showyourstripes.info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95095" y="5719224"/>
            <a:ext cx="335617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Ed Hawkins,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334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Warming Stripes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8" y="-5895"/>
            <a:ext cx="12214396" cy="6869790"/>
          </a:xfrm>
        </p:spPr>
      </p:pic>
      <p:sp>
        <p:nvSpPr>
          <p:cNvPr id="5" name="Rectangle 4"/>
          <p:cNvSpPr/>
          <p:nvPr/>
        </p:nvSpPr>
        <p:spPr>
          <a:xfrm>
            <a:off x="313451" y="6494563"/>
            <a:ext cx="30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https://showyourstripes.info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422324" y="137931"/>
            <a:ext cx="335617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Ed Hawkins,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78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99" y="149264"/>
            <a:ext cx="12214396" cy="686979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00712" y="1285368"/>
            <a:ext cx="30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https://showyourstripes.info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95095" y="5719224"/>
            <a:ext cx="335617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Ed Hawkins,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6425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NASA: Climate Change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Tipping points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33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27" y="-15113"/>
            <a:ext cx="11597598" cy="687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6874" y="125259"/>
            <a:ext cx="1535503" cy="664234"/>
          </a:xfr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GB" dirty="0" smtClean="0"/>
              <a:t>El Niño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 rot="16200000">
            <a:off x="-2761489" y="3331400"/>
            <a:ext cx="6117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https://x.com/AEMET_Esp/status/1667039918042886147?s=20</a:t>
            </a:r>
            <a:r>
              <a:rPr lang="en-GB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895864" y="6079436"/>
            <a:ext cx="240027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Source: AEMET.es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033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urricane Otis is seen late Tuesday just before landfall as a Category 5 stor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69" y="-26569"/>
            <a:ext cx="12293848" cy="69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26" y="5714507"/>
            <a:ext cx="2590476" cy="742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23123" y="5764636"/>
            <a:ext cx="5058968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hlinkClick r:id="rId4"/>
              </a:rPr>
              <a:t>https://</a:t>
            </a:r>
            <a:r>
              <a:rPr lang="en-GB" sz="2000" dirty="0" smtClean="0">
                <a:hlinkClick r:id="rId4"/>
              </a:rPr>
              <a:t>edition.cnn.com/2023/10/24/weather/hurricane-otis-acapulco-mexico/index.html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40862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" y="145937"/>
            <a:ext cx="12122077" cy="6566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018" y="6452858"/>
            <a:ext cx="11017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www.aljazeera.com/gallery/2023/10/27/hurricane-otis-leaves-trail-of-destruction-in-mexicos-acapulco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208" y="491591"/>
            <a:ext cx="9144793" cy="5858764"/>
          </a:xfrm>
          <a:prstGeom prst="rect">
            <a:avLst/>
          </a:prstGeom>
        </p:spPr>
      </p:pic>
      <p:sp>
        <p:nvSpPr>
          <p:cNvPr id="8" name="Titel 2"/>
          <p:cNvSpPr txBox="1">
            <a:spLocks/>
          </p:cNvSpPr>
          <p:nvPr/>
        </p:nvSpPr>
        <p:spPr>
          <a:xfrm>
            <a:off x="4339801" y="3010487"/>
            <a:ext cx="3685864" cy="486249"/>
          </a:xfrm>
          <a:prstGeom prst="roundRect">
            <a:avLst>
              <a:gd name="adj" fmla="val 6533"/>
            </a:avLst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rgbClr val="28255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all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Campus </a:t>
            </a:r>
            <a:r>
              <a:rPr kumimoji="0" lang="de-DE" sz="2400" b="1" i="0" u="none" strike="noStrike" kern="1200" cap="all" spc="0" normalizeH="0" baseline="0" noProof="0" dirty="0" smtClean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Kamp-Lintfort</a:t>
            </a:r>
            <a:endParaRPr kumimoji="0" lang="de-DE" sz="2400" b="1" i="0" u="none" strike="noStrike" kern="1200" cap="all" spc="0" normalizeH="0" baseline="0" noProof="0" dirty="0">
              <a:ln>
                <a:noFill/>
              </a:ln>
              <a:solidFill>
                <a:srgbClr val="28255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1608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de-DE" dirty="0" smtClean="0"/>
              <a:t>Rhine-Waal University </a:t>
            </a:r>
            <a:r>
              <a:rPr lang="de-DE" dirty="0" err="1" smtClean="0"/>
              <a:t>of</a:t>
            </a:r>
            <a:r>
              <a:rPr lang="de-DE" dirty="0" smtClean="0"/>
              <a:t> Applied Sciences (hsrw.eu)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969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24"/>
            <a:ext cx="12192000" cy="6604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9046182" y="3747288"/>
            <a:ext cx="5434641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400" dirty="0" smtClean="0">
                <a:hlinkClick r:id="rId3"/>
              </a:rPr>
              <a:t>https://www.nature.com/immersive/d41586-023-02599-1/index.html</a:t>
            </a:r>
            <a:r>
              <a:rPr lang="en-GB" sz="1400" dirty="0" smtClean="0"/>
              <a:t>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36502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A man with a boat navigating sandbanks in an almost dry river b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91" y="5757"/>
            <a:ext cx="9132617" cy="684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90" y="2862154"/>
            <a:ext cx="4971691" cy="2358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 rot="16200000">
            <a:off x="-1680545" y="4238987"/>
            <a:ext cx="42988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hlinkClick r:id="rId4"/>
              </a:rPr>
              <a:t>https://www.nature.com/articles/d41586-023-03469-6#:~:text=The%20rainforest%20has%20experienced%20dry,Ni%C3%B1o%20is%20just%20getting%20started</a:t>
            </a:r>
            <a:r>
              <a:rPr lang="en-GB" sz="1400" dirty="0" smtClean="0"/>
              <a:t>. 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664898" y="6329936"/>
            <a:ext cx="20789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Nature, 2023-11-14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1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6" y="164784"/>
            <a:ext cx="12052488" cy="6528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1499" y="6458821"/>
            <a:ext cx="9937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https://earth.org/data_visualization/extreme-temperatures-in-brazil-will-be-too-hot-to-live-in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689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61" y="-34842"/>
            <a:ext cx="12265720" cy="6898657"/>
          </a:xfrm>
        </p:spPr>
      </p:pic>
      <p:sp>
        <p:nvSpPr>
          <p:cNvPr id="5" name="Rectangle 4"/>
          <p:cNvSpPr/>
          <p:nvPr/>
        </p:nvSpPr>
        <p:spPr>
          <a:xfrm>
            <a:off x="1900712" y="1223824"/>
            <a:ext cx="3008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https://showyourstripes.info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95095" y="5719224"/>
            <a:ext cx="335617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Ed Hawkins, University of Reading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28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 Hawkins: Warming Stripes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555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99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18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67" b="12667"/>
          <a:stretch/>
        </p:blipFill>
        <p:spPr>
          <a:xfrm>
            <a:off x="0" y="550863"/>
            <a:ext cx="12192000" cy="5799137"/>
          </a:xfrm>
          <a:prstGeom prst="rect">
            <a:avLst/>
          </a:prstGeom>
        </p:spPr>
      </p:pic>
      <p:sp>
        <p:nvSpPr>
          <p:cNvPr id="9" name="Titel 2"/>
          <p:cNvSpPr txBox="1">
            <a:spLocks/>
          </p:cNvSpPr>
          <p:nvPr/>
        </p:nvSpPr>
        <p:spPr>
          <a:xfrm>
            <a:off x="5428825" y="3027703"/>
            <a:ext cx="2165773" cy="405820"/>
          </a:xfrm>
          <a:prstGeom prst="roundRect">
            <a:avLst>
              <a:gd name="adj" fmla="val 6533"/>
            </a:avLst>
          </a:prstGeom>
          <a:solidFill>
            <a:schemeClr val="bg1">
              <a:alpha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all" baseline="0">
                <a:solidFill>
                  <a:srgbClr val="28255A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all" spc="0" normalizeH="0" baseline="0" noProof="0" dirty="0">
                <a:ln>
                  <a:noFill/>
                </a:ln>
                <a:solidFill>
                  <a:srgbClr val="28255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Campus KLEVE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542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de-DE" dirty="0" smtClean="0"/>
              <a:t>Rhine-Waal University </a:t>
            </a:r>
            <a:r>
              <a:rPr lang="de-DE" dirty="0" err="1" smtClean="0"/>
              <a:t>of</a:t>
            </a:r>
            <a:r>
              <a:rPr lang="de-DE" dirty="0" smtClean="0"/>
              <a:t> Applied Sciences (hsrw.eu)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788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50" y="-13980"/>
            <a:ext cx="12241701" cy="68859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3244333"/>
            <a:ext cx="309661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GB" dirty="0" smtClean="0">
                <a:hlinkClick r:id="rId3"/>
              </a:rPr>
              <a:t>https://www.thetruesize.com/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8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0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Lower Rhine Region, close to the Netherlands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524003" y="1395764"/>
            <a:ext cx="9143999" cy="5406811"/>
            <a:chOff x="1524003" y="1395764"/>
            <a:chExt cx="9143999" cy="54068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3" y="1395764"/>
              <a:ext cx="9143999" cy="54068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Oval 4"/>
            <p:cNvSpPr/>
            <p:nvPr/>
          </p:nvSpPr>
          <p:spPr>
            <a:xfrm rot="18762089">
              <a:off x="4051804" y="3501580"/>
              <a:ext cx="720080" cy="5874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871864" y="3795292"/>
              <a:ext cx="504056" cy="4003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375920" y="3148964"/>
              <a:ext cx="1043876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Cologne</a:t>
              </a:r>
            </a:p>
            <a:p>
              <a:pPr marL="0" marR="0" lvl="0" indent="0" algn="l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NRW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600056" y="5491750"/>
              <a:ext cx="504056" cy="4003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101769" y="5121019"/>
              <a:ext cx="966931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Munich</a:t>
              </a: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Bavaria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7362387" y="2755446"/>
              <a:ext cx="504056" cy="4003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884536" y="2372038"/>
              <a:ext cx="774571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3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Berlin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0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978025" algn="l"/>
              </a:tabLst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3" y="836715"/>
            <a:ext cx="9174481" cy="5424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5015880" y="2420888"/>
            <a:ext cx="1080120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6283836" y="3861048"/>
            <a:ext cx="1080120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9315" y="637378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Cologne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1544" y="33265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North Sea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254777" y="332656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00379" y="3419708"/>
            <a:ext cx="49244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9979" y="3059668"/>
            <a:ext cx="50526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3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98" y="2087949"/>
            <a:ext cx="1811786" cy="97171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16" name="Straight Arrow Connector 11"/>
          <p:cNvCxnSpPr/>
          <p:nvPr/>
        </p:nvCxnSpPr>
        <p:spPr>
          <a:xfrm flipH="1">
            <a:off x="6176281" y="2643487"/>
            <a:ext cx="913034" cy="154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1"/>
          <p:cNvCxnSpPr/>
          <p:nvPr/>
        </p:nvCxnSpPr>
        <p:spPr>
          <a:xfrm flipH="1">
            <a:off x="6972403" y="3194395"/>
            <a:ext cx="555163" cy="58206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9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HSRW Facts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Public University -&gt; no tuition fee</a:t>
            </a:r>
          </a:p>
          <a:p>
            <a:r>
              <a:rPr lang="en-GB" dirty="0" smtClean="0"/>
              <a:t>7000 Students</a:t>
            </a:r>
          </a:p>
          <a:p>
            <a:r>
              <a:rPr lang="en-GB" dirty="0" smtClean="0"/>
              <a:t>113 Professors</a:t>
            </a:r>
          </a:p>
          <a:p>
            <a:r>
              <a:rPr lang="en-GB" dirty="0"/>
              <a:t>4 Faculties</a:t>
            </a:r>
          </a:p>
          <a:p>
            <a:r>
              <a:rPr lang="en-GB" dirty="0" smtClean="0"/>
              <a:t>&gt; 50% Foreign Students</a:t>
            </a:r>
          </a:p>
          <a:p>
            <a:r>
              <a:rPr lang="en-GB" dirty="0" smtClean="0"/>
              <a:t>75% of Programmes in English</a:t>
            </a:r>
          </a:p>
          <a:p>
            <a:r>
              <a:rPr lang="en-GB" dirty="0" smtClean="0"/>
              <a:t>Education (undergrad., grad. </a:t>
            </a:r>
            <a:r>
              <a:rPr lang="en-GB" dirty="0"/>
              <a:t>a</a:t>
            </a:r>
            <a:r>
              <a:rPr lang="en-GB" dirty="0" smtClean="0"/>
              <a:t>nd schools)</a:t>
            </a:r>
          </a:p>
          <a:p>
            <a:r>
              <a:rPr lang="en-GB" dirty="0" smtClean="0"/>
              <a:t>R&amp;D</a:t>
            </a:r>
          </a:p>
          <a:p>
            <a:r>
              <a:rPr lang="en-GB" dirty="0" smtClean="0"/>
              <a:t>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Collaboration Opportunities with Companies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Internship</a:t>
            </a:r>
            <a:r>
              <a:rPr lang="en-US" dirty="0"/>
              <a:t> in the company (6th semester, 20 weeks full-time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Final </a:t>
            </a:r>
            <a:r>
              <a:rPr lang="en-US" b="1" dirty="0"/>
              <a:t>thesis</a:t>
            </a:r>
            <a:r>
              <a:rPr lang="en-US" dirty="0"/>
              <a:t> in the company (approx. 3 months of official work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Bachelor</a:t>
            </a:r>
          </a:p>
          <a:p>
            <a:pPr lvl="1"/>
            <a:r>
              <a:rPr lang="en-US" dirty="0" smtClean="0"/>
              <a:t>Master</a:t>
            </a:r>
          </a:p>
          <a:p>
            <a:r>
              <a:rPr lang="en-US" dirty="0" smtClean="0"/>
              <a:t>Interdisciplinary </a:t>
            </a:r>
            <a:r>
              <a:rPr lang="en-US" b="1" dirty="0"/>
              <a:t>student projects </a:t>
            </a:r>
            <a:r>
              <a:rPr lang="en-US" dirty="0"/>
              <a:t>(5th semester, 200 h per </a:t>
            </a:r>
            <a:r>
              <a:rPr lang="en-US" dirty="0" smtClean="0"/>
              <a:t>student)</a:t>
            </a:r>
          </a:p>
          <a:p>
            <a:r>
              <a:rPr lang="en-US" dirty="0" smtClean="0"/>
              <a:t>General student </a:t>
            </a:r>
            <a:r>
              <a:rPr lang="en-US" dirty="0"/>
              <a:t>projects: external topics set in </a:t>
            </a:r>
            <a:r>
              <a:rPr lang="en-US" dirty="0" smtClean="0"/>
              <a:t>lectures</a:t>
            </a:r>
          </a:p>
          <a:p>
            <a:r>
              <a:rPr lang="en-US" dirty="0" smtClean="0"/>
              <a:t>Joint </a:t>
            </a:r>
            <a:r>
              <a:rPr lang="en-US" b="1" dirty="0"/>
              <a:t>R&amp;D projects</a:t>
            </a:r>
            <a:r>
              <a:rPr lang="en-US" dirty="0"/>
              <a:t> (e.g. via HSRW transfer office ZFIT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Publicly funded</a:t>
            </a:r>
          </a:p>
          <a:p>
            <a:pPr lvl="1"/>
            <a:r>
              <a:rPr lang="en-US" dirty="0" smtClean="0"/>
              <a:t>Privately </a:t>
            </a:r>
            <a:r>
              <a:rPr lang="en-US" dirty="0"/>
              <a:t>funded: Contract R&amp;D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20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</TotalTime>
  <Words>688</Words>
  <Application>Microsoft Office PowerPoint</Application>
  <PresentationFormat>Widescreen</PresentationFormat>
  <Paragraphs>143</Paragraphs>
  <Slides>36</Slides>
  <Notes>2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Avenir Next</vt:lpstr>
      <vt:lpstr>Avenir Next Demi Bold</vt:lpstr>
      <vt:lpstr>Calibri</vt:lpstr>
      <vt:lpstr>Calibri Light</vt:lpstr>
      <vt:lpstr>Times New Roman</vt:lpstr>
      <vt:lpstr>Wingdings</vt:lpstr>
      <vt:lpstr>Office Theme</vt:lpstr>
      <vt:lpstr>1_Office Theme</vt:lpstr>
      <vt:lpstr>4_Office Theme</vt:lpstr>
      <vt:lpstr>Geospatio-Temporal Data Management and Visualization with PostGIS, QGIS and Python</vt:lpstr>
      <vt:lpstr>HSRW – Two Campuses</vt:lpstr>
      <vt:lpstr>Rhine-Waal University of Applied Sciences (hsrw.eu)</vt:lpstr>
      <vt:lpstr>Rhine-Waal University of Applied Sciences (hsrw.eu)</vt:lpstr>
      <vt:lpstr>PowerPoint Presentation</vt:lpstr>
      <vt:lpstr>Lower Rhine Region, close to the Netherlands</vt:lpstr>
      <vt:lpstr>PowerPoint Presentation</vt:lpstr>
      <vt:lpstr>HSRW Facts</vt:lpstr>
      <vt:lpstr>Collaboration Opportunities with Companies</vt:lpstr>
      <vt:lpstr>PowerPoint Presentation</vt:lpstr>
      <vt:lpstr>Teaching / Applied Research – FOSS</vt:lpstr>
      <vt:lpstr>Our Team is responsible for three HSRW Labs</vt:lpstr>
      <vt:lpstr>Studienverlauf Bachelor (Vollzeit)</vt:lpstr>
      <vt:lpstr>Studienverlauf Master</vt:lpstr>
      <vt:lpstr>Schnittstellen zu Unternehmen</vt:lpstr>
      <vt:lpstr>PowerPoint Presentation</vt:lpstr>
      <vt:lpstr>The True Size Of …</vt:lpstr>
      <vt:lpstr>PowerPoint Presentation</vt:lpstr>
      <vt:lpstr>The Team: Mission and Vision</vt:lpstr>
      <vt:lpstr>PowerPoint Presentation</vt:lpstr>
      <vt:lpstr>PowerPoint Presentation</vt:lpstr>
      <vt:lpstr>Keeling Curve</vt:lpstr>
      <vt:lpstr>PowerPoint Presentation</vt:lpstr>
      <vt:lpstr>Warming Stripes</vt:lpstr>
      <vt:lpstr>PowerPoint Presentation</vt:lpstr>
      <vt:lpstr>NASA: Climate Change</vt:lpstr>
      <vt:lpstr>El Niño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Hawkins: Warming Stripes</vt:lpstr>
      <vt:lpstr>PowerPoint Presentation</vt:lpstr>
      <vt:lpstr>PowerPoint Presentation</vt:lpstr>
    </vt:vector>
  </TitlesOfParts>
  <Company>Hochschule-Rhein-Waal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Becker, Rolf</dc:creator>
  <cp:lastModifiedBy>Becker, Rolf</cp:lastModifiedBy>
  <cp:revision>38</cp:revision>
  <dcterms:created xsi:type="dcterms:W3CDTF">2023-11-19T02:39:07Z</dcterms:created>
  <dcterms:modified xsi:type="dcterms:W3CDTF">2023-11-23T18:54:49Z</dcterms:modified>
</cp:coreProperties>
</file>